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1" r:id="rId4"/>
    <p:sldId id="262" r:id="rId5"/>
    <p:sldId id="268" r:id="rId6"/>
    <p:sldId id="264" r:id="rId7"/>
    <p:sldId id="265" r:id="rId8"/>
    <p:sldId id="266" r:id="rId9"/>
    <p:sldId id="267" r:id="rId10"/>
    <p:sldId id="269" r:id="rId11"/>
    <p:sldId id="272" r:id="rId12"/>
    <p:sldId id="270" r:id="rId13"/>
    <p:sldId id="271" r:id="rId14"/>
    <p:sldId id="273" r:id="rId15"/>
    <p:sldId id="275" r:id="rId16"/>
    <p:sldId id="274" r:id="rId17"/>
    <p:sldId id="277" r:id="rId18"/>
    <p:sldId id="276" r:id="rId19"/>
    <p:sldId id="280" r:id="rId20"/>
    <p:sldId id="278" r:id="rId21"/>
    <p:sldId id="279" r:id="rId22"/>
    <p:sldId id="281" r:id="rId23"/>
    <p:sldId id="283" r:id="rId24"/>
    <p:sldId id="284" r:id="rId25"/>
    <p:sldId id="282" r:id="rId26"/>
    <p:sldId id="286" r:id="rId27"/>
    <p:sldId id="285" r:id="rId28"/>
    <p:sldId id="288" r:id="rId29"/>
    <p:sldId id="291" r:id="rId30"/>
    <p:sldId id="290" r:id="rId31"/>
    <p:sldId id="292" r:id="rId32"/>
    <p:sldId id="293" r:id="rId33"/>
    <p:sldId id="294" r:id="rId34"/>
    <p:sldId id="295" r:id="rId35"/>
    <p:sldId id="296" r:id="rId36"/>
    <p:sldId id="298" r:id="rId37"/>
    <p:sldId id="299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83"/>
    <p:restoredTop sz="96327"/>
  </p:normalViewPr>
  <p:slideViewPr>
    <p:cSldViewPr snapToGrid="0">
      <p:cViewPr varScale="1">
        <p:scale>
          <a:sx n="157" d="100"/>
          <a:sy n="157" d="100"/>
        </p:scale>
        <p:origin x="3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234F-B1E4-2FC5-3ABB-E1D08AFF2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DBF6E-0E15-AAAB-1E22-0DE27FBA3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84337-796F-7C76-5667-B0A8DBAC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A13B-5AEA-CB62-9112-B7234AB9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3208D-89A5-F59F-B7AB-816D32F4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8DCA-0CB0-F00D-B034-6C032F4A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EA861-67E5-B49E-859C-2190C9C17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F62E1-4FDF-4F9C-CC73-F87FFAD9C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1699F-BDCC-C6AF-D9D5-1F4FDD88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E56EF-DA4F-C8A3-BB72-620E34D2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24A08-BB7E-6964-6791-798538D9D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8D23F-64E6-CF32-9610-2CF497103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4C17B-F3A5-0FA2-6C58-90B4D970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D97A-80A5-C8DB-EF5C-7E16CD2A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9C783-FD4B-971D-A5A4-118BAAC9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4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516E-45FC-9228-A033-EC1634B0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4A3A5-51CD-5E1F-D07F-1A2059B7B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49400-C50D-9FBB-A49C-27C87E97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BA68C-B0EB-EEDB-A137-6B12B804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31CC2-807F-B944-582C-D14CB0F0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5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1121-6CC7-3A32-20E4-0E986994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E0599-1318-EF9B-5751-0F88D2671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646E-DCF0-50DC-D940-A860B19C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0C46E-8FE6-24F9-98B5-0D0EC844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2ADD-42A7-8BE1-DE55-10CDAF8E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9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22DD-1A9E-021C-2626-6D293B12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DED1-8609-3203-CEEE-9D59BC284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C9EBE-5600-D75A-3B9E-14205E03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B301E-4B2D-462F-6354-DE257C85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7D476-7CC8-B14F-57F8-C4B458A57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A56B9-F4B5-53BC-A2A0-562ABAF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6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FA53-B9A8-57BB-D3E3-DA847A64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8244B-610B-5AB5-1A83-20AE5AE14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7C18E-4F64-A6AE-FC78-E141CC5F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522BA-2093-D086-F031-3816ADF57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033AA-18DA-4E50-521B-E3F0F85D6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62E83-F8A7-0667-5670-6D3384DF0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4FD8F-016E-A793-61D9-132652A0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32F22-B3EC-9510-73B4-5AE91EC4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1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5CEC-F33F-C6A1-B91A-DCA02B17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C6753-08EB-CD80-BB64-B71E4AD7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269B4-6435-83C7-6485-8A16FB50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56814-05C0-08D5-2053-7175A0A3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5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EDD4A-1EED-457C-768D-4893F6AA0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3933F-35A4-8141-D1D3-808304B8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F347-E419-F0A9-2CE1-5D0310B6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DC1B-3A09-5F03-144E-21FC03B8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3010-C772-DD20-4A6D-CE4C76BEF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8523C-DE11-A943-0515-EF1E0E4B8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72034-6346-D1AB-6A07-45587582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97233-E498-508F-6274-56603EEF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F3681-6573-1B18-E6BD-C04B74E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48A5-E1EF-1522-2F35-75D65755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69E64-7EBC-BC6B-294D-78D56DCE0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595A8-CBA1-0731-53A1-6720DBE9E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EFA4E-F81C-273B-11B5-69E04F71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8E39A-B4C1-08AA-1049-1A0073D7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94B5E-3F4F-1A40-2E10-E55EE9A7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1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825F8-9E74-5EFE-BE8B-E4D98C24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283F-DA3E-E910-A3E2-56B59E17A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8930-B069-80F7-9000-0214792BC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AF28B-9CBF-D54E-97B3-F868C9897D1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71199-BC67-036A-6EB3-DC882102C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2CA-06CB-7AD4-6DF1-14D002EC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EDF7C-FAE7-B44D-AD6A-4B35DDD0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4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08A2-FCB9-7C6F-E34C-BE7F393F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7502" y="-2309920"/>
            <a:ext cx="2387149" cy="7961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735D0-07E8-0C97-637E-2B92D13F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59782" y="3529861"/>
            <a:ext cx="3224676" cy="3318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EAB0-C8FD-B4BB-3D41-0485CF8F23B2}"/>
              </a:ext>
            </a:extLst>
          </p:cNvPr>
          <p:cNvSpPr txBox="1"/>
          <p:nvPr/>
        </p:nvSpPr>
        <p:spPr>
          <a:xfrm>
            <a:off x="0" y="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with QM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F6FFF-7093-E5A3-EBBC-DD4FE0798D10}"/>
              </a:ext>
            </a:extLst>
          </p:cNvPr>
          <p:cNvSpPr txBox="1"/>
          <p:nvPr/>
        </p:nvSpPr>
        <p:spPr>
          <a:xfrm>
            <a:off x="9484439" y="0"/>
            <a:ext cx="289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sample with old macro</a:t>
            </a:r>
          </a:p>
        </p:txBody>
      </p:sp>
    </p:spTree>
    <p:extLst>
      <p:ext uri="{BB962C8B-B14F-4D97-AF65-F5344CB8AC3E}">
        <p14:creationId xmlns:p14="http://schemas.microsoft.com/office/powerpoint/2010/main" val="1869021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032BC-1AFB-02C9-554B-9198CD7777BD}"/>
              </a:ext>
            </a:extLst>
          </p:cNvPr>
          <p:cNvSpPr txBox="1"/>
          <p:nvPr/>
        </p:nvSpPr>
        <p:spPr>
          <a:xfrm>
            <a:off x="0" y="0"/>
            <a:ext cx="1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 Closure: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BE4CD-9D13-2A40-CF4F-4E3E8029E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0" b="67778"/>
          <a:stretch/>
        </p:blipFill>
        <p:spPr>
          <a:xfrm rot="5400000">
            <a:off x="694753" y="1595099"/>
            <a:ext cx="5285524" cy="3667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E54D20-7981-ABA1-05AE-4180B7142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" b="67950"/>
          <a:stretch/>
        </p:blipFill>
        <p:spPr>
          <a:xfrm rot="5400000">
            <a:off x="6211724" y="1595105"/>
            <a:ext cx="5285523" cy="3667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64906-4D71-09BF-4374-072B26FF7918}"/>
              </a:ext>
            </a:extLst>
          </p:cNvPr>
          <p:cNvSpPr txBox="1"/>
          <p:nvPr/>
        </p:nvSpPr>
        <p:spPr>
          <a:xfrm>
            <a:off x="3469704" y="6071759"/>
            <a:ext cx="525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made from QM Method </a:t>
            </a:r>
            <a:r>
              <a:rPr lang="en-US" dirty="0">
                <a:sym typeface="Wingdings" pitchFamily="2" charset="2"/>
              </a:rPr>
              <a:t> Unfolding the HI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D09B3-DC51-AFFA-1904-7B55CB21A860}"/>
              </a:ext>
            </a:extLst>
          </p:cNvPr>
          <p:cNvSpPr txBox="1"/>
          <p:nvPr/>
        </p:nvSpPr>
        <p:spPr>
          <a:xfrm>
            <a:off x="3337515" y="6373227"/>
            <a:ext cx="565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changes at the level of the response matrix then</a:t>
            </a:r>
          </a:p>
        </p:txBody>
      </p:sp>
    </p:spTree>
    <p:extLst>
      <p:ext uri="{BB962C8B-B14F-4D97-AF65-F5344CB8AC3E}">
        <p14:creationId xmlns:p14="http://schemas.microsoft.com/office/powerpoint/2010/main" val="149610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BEC9CA-C84B-3599-8CA1-7D0251B761FB}"/>
              </a:ext>
            </a:extLst>
          </p:cNvPr>
          <p:cNvSpPr txBox="1"/>
          <p:nvPr/>
        </p:nvSpPr>
        <p:spPr>
          <a:xfrm>
            <a:off x="0" y="0"/>
            <a:ext cx="376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Comparing </a:t>
            </a:r>
            <a:r>
              <a:rPr lang="en-US" b="1" dirty="0" err="1">
                <a:solidFill>
                  <a:srgbClr val="FF0000"/>
                </a:solidFill>
              </a:rPr>
              <a:t>pT</a:t>
            </a:r>
            <a:r>
              <a:rPr lang="en-US" b="1" dirty="0">
                <a:solidFill>
                  <a:srgbClr val="FF0000"/>
                </a:solidFill>
              </a:rPr>
              <a:t> smear from QM and HI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115D6-4967-C3CC-8CE4-E8683DD2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4943734" y="-3709043"/>
            <a:ext cx="2304548" cy="10288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2C5F7-F9B6-DD13-5806-26C153B1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5034459" y="-1483124"/>
            <a:ext cx="2123085" cy="10288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9268F-BB84-402B-ECE5-C210CAEECB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5034457" y="652063"/>
            <a:ext cx="2123083" cy="102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DBA88-5591-9A93-7C06-6D95EE6A41B2}"/>
              </a:ext>
            </a:extLst>
          </p:cNvPr>
          <p:cNvSpPr txBox="1"/>
          <p:nvPr/>
        </p:nvSpPr>
        <p:spPr>
          <a:xfrm>
            <a:off x="0" y="0"/>
            <a:ext cx="354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Quantifying the </a:t>
            </a:r>
            <a:r>
              <a:rPr lang="en-US" b="1" dirty="0" err="1">
                <a:solidFill>
                  <a:srgbClr val="FF0000"/>
                </a:solidFill>
              </a:rPr>
              <a:t>pT</a:t>
            </a:r>
            <a:r>
              <a:rPr lang="en-US" b="1" dirty="0">
                <a:solidFill>
                  <a:srgbClr val="FF0000"/>
                </a:solidFill>
              </a:rPr>
              <a:t> smear from QM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04E8B-7BBC-0D6F-3B4A-C04CB0A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82186" y="-3442583"/>
            <a:ext cx="2027618" cy="982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1AFC5-305A-CD5B-1EB5-1B854EB0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82186" y="-1255732"/>
            <a:ext cx="2027618" cy="9826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3B0D30-05A2-AFE5-21C8-85681EA00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2192" y="931124"/>
            <a:ext cx="2027616" cy="98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7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703BE-0283-2BC2-B566-0E4843D2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7197" y="3333866"/>
            <a:ext cx="3473699" cy="3574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FEA7C-96AE-22D9-2D35-00E6C64B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65138" y="-4265138"/>
            <a:ext cx="3652762" cy="12183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2EED4-435F-12AE-694E-72A765E2C1A2}"/>
              </a:ext>
            </a:extLst>
          </p:cNvPr>
          <p:cNvSpPr txBox="1"/>
          <p:nvPr/>
        </p:nvSpPr>
        <p:spPr>
          <a:xfrm>
            <a:off x="0" y="0"/>
            <a:ext cx="362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Heavy Ion Overlay (Smeared by MC)</a:t>
            </a:r>
          </a:p>
        </p:txBody>
      </p:sp>
    </p:spTree>
    <p:extLst>
      <p:ext uri="{BB962C8B-B14F-4D97-AF65-F5344CB8AC3E}">
        <p14:creationId xmlns:p14="http://schemas.microsoft.com/office/powerpoint/2010/main" val="363706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164253-D136-0B10-A82C-5E9DDB6B0617}"/>
              </a:ext>
            </a:extLst>
          </p:cNvPr>
          <p:cNvSpPr txBox="1"/>
          <p:nvPr/>
        </p:nvSpPr>
        <p:spPr>
          <a:xfrm>
            <a:off x="0" y="0"/>
            <a:ext cx="121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Closure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C0966-5566-43F3-F2C9-F73DD400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27732" y="-1448506"/>
            <a:ext cx="2188454" cy="508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43816-22D6-DC7B-0E36-046883B7F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27732" y="886267"/>
            <a:ext cx="2188454" cy="5085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88EF7-EE13-49C9-AD2B-D52E8E44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8242" y="3221040"/>
            <a:ext cx="2188454" cy="50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2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7571E-63D5-C1A2-C583-4548CEE33332}"/>
              </a:ext>
            </a:extLst>
          </p:cNvPr>
          <p:cNvSpPr txBox="1"/>
          <p:nvPr/>
        </p:nvSpPr>
        <p:spPr>
          <a:xfrm>
            <a:off x="0" y="0"/>
            <a:ext cx="178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Applying to Data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98F2A7B-F31C-43FA-F05C-F1E68758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974"/>
            <a:ext cx="2499393" cy="303922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C42982-B449-A0EC-1EE4-6355BE87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3" y="307974"/>
            <a:ext cx="2499393" cy="3042738"/>
          </a:xfrm>
          <a:prstGeom prst="rect">
            <a:avLst/>
          </a:prstGeom>
        </p:spPr>
      </p:pic>
      <p:pic>
        <p:nvPicPr>
          <p:cNvPr id="8" name="Picture 7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31547C03-9F27-8E1B-67A8-609F9BF7A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006" y="307974"/>
            <a:ext cx="2497282" cy="30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8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9180F12-78F0-1C36-1175-7DF9A152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12"/>
            <a:ext cx="5203179" cy="3483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7FAF0-8EB0-1FCD-12C4-827C2E1D54ED}"/>
              </a:ext>
            </a:extLst>
          </p:cNvPr>
          <p:cNvSpPr txBox="1"/>
          <p:nvPr/>
        </p:nvSpPr>
        <p:spPr>
          <a:xfrm>
            <a:off x="2291312" y="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E96C0DD-E31B-C0FB-F39F-F1BD55E0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081" y="275130"/>
            <a:ext cx="5444535" cy="307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32BD93-1151-96BC-DA41-78AC119B0F41}"/>
              </a:ext>
            </a:extLst>
          </p:cNvPr>
          <p:cNvSpPr txBox="1"/>
          <p:nvPr/>
        </p:nvSpPr>
        <p:spPr>
          <a:xfrm>
            <a:off x="7150461" y="0"/>
            <a:ext cx="216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Heavy Ion Simulation</a:t>
            </a:r>
          </a:p>
        </p:txBody>
      </p:sp>
    </p:spTree>
    <p:extLst>
      <p:ext uri="{BB962C8B-B14F-4D97-AF65-F5344CB8AC3E}">
        <p14:creationId xmlns:p14="http://schemas.microsoft.com/office/powerpoint/2010/main" val="229390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123C7E-76E2-D6EB-263D-5729E4717720}"/>
              </a:ext>
            </a:extLst>
          </p:cNvPr>
          <p:cNvSpPr txBox="1"/>
          <p:nvPr/>
        </p:nvSpPr>
        <p:spPr>
          <a:xfrm>
            <a:off x="0" y="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sPlot</a:t>
            </a:r>
            <a:endParaRPr lang="en-US" b="1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CBB4582-8339-DB00-4A0C-E8FB133E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9798"/>
            <a:ext cx="9654886" cy="61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3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6182128-2A01-F14A-14E9-73D4F20C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3367"/>
            <a:ext cx="8229601" cy="5420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58EDE-E880-7DB6-48BA-0F91418BEB5E}"/>
              </a:ext>
            </a:extLst>
          </p:cNvPr>
          <p:cNvSpPr txBox="1"/>
          <p:nvPr/>
        </p:nvSpPr>
        <p:spPr>
          <a:xfrm>
            <a:off x="0" y="0"/>
            <a:ext cx="730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Unfolded distributions from the same macro for the different D0 </a:t>
            </a:r>
            <a:r>
              <a:rPr lang="en-US" b="1" dirty="0" err="1"/>
              <a:t>pT</a:t>
            </a:r>
            <a:r>
              <a:rPr lang="en-US" b="1" dirty="0"/>
              <a:t> ranges</a:t>
            </a:r>
          </a:p>
        </p:txBody>
      </p:sp>
    </p:spTree>
    <p:extLst>
      <p:ext uri="{BB962C8B-B14F-4D97-AF65-F5344CB8AC3E}">
        <p14:creationId xmlns:p14="http://schemas.microsoft.com/office/powerpoint/2010/main" val="74506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2F1A3E4-B783-D9F6-C5F1-BFFA6B4A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8" y="641839"/>
            <a:ext cx="6904666" cy="6049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2161-20F4-117E-3F7C-84F636097D8B}"/>
              </a:ext>
            </a:extLst>
          </p:cNvPr>
          <p:cNvSpPr txBox="1"/>
          <p:nvPr/>
        </p:nvSpPr>
        <p:spPr>
          <a:xfrm>
            <a:off x="8458201" y="2690336"/>
            <a:ext cx="23255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Current Definition: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&lt; MC Jet </a:t>
            </a:r>
            <a:r>
              <a:rPr lang="en-US" dirty="0" err="1"/>
              <a:t>pT</a:t>
            </a:r>
            <a:r>
              <a:rPr lang="en-US" dirty="0"/>
              <a:t> &lt;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&lt; </a:t>
            </a:r>
            <a:r>
              <a:rPr lang="en-US" dirty="0" err="1"/>
              <a:t>Reco</a:t>
            </a:r>
            <a:r>
              <a:rPr lang="en-US" dirty="0"/>
              <a:t> Jet </a:t>
            </a:r>
            <a:r>
              <a:rPr lang="en-US" dirty="0" err="1"/>
              <a:t>pT</a:t>
            </a:r>
            <a:r>
              <a:rPr lang="en-US" dirty="0"/>
              <a:t> &lt;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&lt; D0 </a:t>
            </a:r>
            <a:r>
              <a:rPr lang="en-US" dirty="0" err="1"/>
              <a:t>pT</a:t>
            </a:r>
            <a:r>
              <a:rPr lang="en-US" dirty="0"/>
              <a:t> &lt;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02BE4-2286-C67F-1570-BB74AEC84897}"/>
              </a:ext>
            </a:extLst>
          </p:cNvPr>
          <p:cNvSpPr txBox="1"/>
          <p:nvPr/>
        </p:nvSpPr>
        <p:spPr>
          <a:xfrm rot="16200000">
            <a:off x="2602524" y="2057400"/>
            <a:ext cx="63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3F61D-0DE9-B811-90D9-F6B4B51615F4}"/>
              </a:ext>
            </a:extLst>
          </p:cNvPr>
          <p:cNvSpPr txBox="1"/>
          <p:nvPr/>
        </p:nvSpPr>
        <p:spPr>
          <a:xfrm>
            <a:off x="6576645" y="408842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</a:t>
            </a:r>
          </a:p>
        </p:txBody>
      </p:sp>
    </p:spTree>
    <p:extLst>
      <p:ext uri="{BB962C8B-B14F-4D97-AF65-F5344CB8AC3E}">
        <p14:creationId xmlns:p14="http://schemas.microsoft.com/office/powerpoint/2010/main" val="267600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08A2-FCB9-7C6F-E34C-BE7F393F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7017508" y="-2242305"/>
            <a:ext cx="2387147" cy="7961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735D0-07E8-0C97-637E-2B92D13F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659782" y="3549211"/>
            <a:ext cx="3224675" cy="3318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EAB0-C8FD-B4BB-3D41-0485CF8F23B2}"/>
              </a:ext>
            </a:extLst>
          </p:cNvPr>
          <p:cNvSpPr txBox="1"/>
          <p:nvPr/>
        </p:nvSpPr>
        <p:spPr>
          <a:xfrm>
            <a:off x="0" y="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with QM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F6FFF-7093-E5A3-EBBC-DD4FE0798D10}"/>
              </a:ext>
            </a:extLst>
          </p:cNvPr>
          <p:cNvSpPr txBox="1"/>
          <p:nvPr/>
        </p:nvSpPr>
        <p:spPr>
          <a:xfrm>
            <a:off x="9038805" y="0"/>
            <a:ext cx="32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macro to compare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F754-375A-0070-ACD4-E6352D54E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291"/>
          <a:stretch/>
        </p:blipFill>
        <p:spPr>
          <a:xfrm rot="5400000">
            <a:off x="-285455" y="4018204"/>
            <a:ext cx="2951238" cy="238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6CBB9-FEE9-E508-0B1F-C44D60833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291"/>
          <a:stretch/>
        </p:blipFill>
        <p:spPr>
          <a:xfrm rot="5400000">
            <a:off x="1890750" y="4018204"/>
            <a:ext cx="2951238" cy="2380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008302-5CA3-646F-915E-E87F651C9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983"/>
          <a:stretch/>
        </p:blipFill>
        <p:spPr>
          <a:xfrm rot="5400000">
            <a:off x="-280233" y="642485"/>
            <a:ext cx="2769810" cy="21957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05310-143A-4EBB-AC9C-1E6D66B4D5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983"/>
          <a:stretch/>
        </p:blipFill>
        <p:spPr>
          <a:xfrm rot="5400000">
            <a:off x="1772731" y="640755"/>
            <a:ext cx="2769810" cy="219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8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117AE71-FC8F-2CFC-00DE-34212519D8E2}"/>
              </a:ext>
            </a:extLst>
          </p:cNvPr>
          <p:cNvSpPr txBox="1"/>
          <p:nvPr/>
        </p:nvSpPr>
        <p:spPr>
          <a:xfrm>
            <a:off x="2780118" y="79105"/>
            <a:ext cx="69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Fakes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66B75E02-E261-1976-2263-1AD45801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9" y="448437"/>
            <a:ext cx="5503985" cy="3614828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33C74A66-83BE-1175-96B7-402AFE29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48437"/>
            <a:ext cx="5503986" cy="3607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B9B59-0920-A473-46F9-9634057C9369}"/>
              </a:ext>
            </a:extLst>
          </p:cNvPr>
          <p:cNvSpPr txBox="1"/>
          <p:nvPr/>
        </p:nvSpPr>
        <p:spPr>
          <a:xfrm>
            <a:off x="8540856" y="7910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DF48D-4367-F594-DFD1-9B7887D07B4F}"/>
              </a:ext>
            </a:extLst>
          </p:cNvPr>
          <p:cNvSpPr txBox="1"/>
          <p:nvPr/>
        </p:nvSpPr>
        <p:spPr>
          <a:xfrm>
            <a:off x="3189648" y="4730261"/>
            <a:ext cx="5965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Current sample is made of PYTHIA events with jet </a:t>
            </a:r>
            <a:r>
              <a:rPr lang="en-US" b="1" dirty="0" err="1"/>
              <a:t>pt</a:t>
            </a:r>
            <a:r>
              <a:rPr lang="en-US" b="1" dirty="0"/>
              <a:t> &gt; 5 GeV</a:t>
            </a:r>
          </a:p>
          <a:p>
            <a:endParaRPr lang="en-US" b="1" dirty="0"/>
          </a:p>
          <a:p>
            <a:r>
              <a:rPr lang="en-US" b="1" dirty="0"/>
              <a:t>Need HI Overlay with regular PYTHIA events (?)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FE0E0-0140-1B79-979E-20027EAFCFBB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/Users/</a:t>
            </a:r>
            <a:r>
              <a:rPr lang="en-US" dirty="0" err="1"/>
              <a:t>diptanilroy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/config</a:t>
            </a:r>
          </a:p>
        </p:txBody>
      </p:sp>
    </p:spTree>
    <p:extLst>
      <p:ext uri="{BB962C8B-B14F-4D97-AF65-F5344CB8AC3E}">
        <p14:creationId xmlns:p14="http://schemas.microsoft.com/office/powerpoint/2010/main" val="166203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713E8-CE00-D6AD-4B2E-85CC7D839E79}"/>
              </a:ext>
            </a:extLst>
          </p:cNvPr>
          <p:cNvSpPr txBox="1"/>
          <p:nvPr/>
        </p:nvSpPr>
        <p:spPr>
          <a:xfrm>
            <a:off x="0" y="0"/>
            <a:ext cx="381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PYTHIA Sample with D0 + Jets &gt; 1 GeV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AFFB-5D74-1495-7858-0EE0F811D76D}"/>
              </a:ext>
            </a:extLst>
          </p:cNvPr>
          <p:cNvSpPr txBox="1"/>
          <p:nvPr/>
        </p:nvSpPr>
        <p:spPr>
          <a:xfrm>
            <a:off x="0" y="369332"/>
            <a:ext cx="378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Chi2 after Folding in Data Uncertainty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FDEC0-FBF3-A74E-70AA-CF541838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64732" y="-680114"/>
            <a:ext cx="2644382" cy="557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8FABB-5AFB-8482-5B98-51655842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4731" y="2095471"/>
            <a:ext cx="2644381" cy="557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24D5E-078C-CEAE-D012-2BA30C741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8420" y="642078"/>
            <a:ext cx="2644381" cy="5573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E0233-66C8-8717-9E24-507B09EFE6A3}"/>
              </a:ext>
            </a:extLst>
          </p:cNvPr>
          <p:cNvSpPr txBox="1"/>
          <p:nvPr/>
        </p:nvSpPr>
        <p:spPr>
          <a:xfrm>
            <a:off x="6557181" y="4945122"/>
            <a:ext cx="426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Combined Reduced Chi2 minima at &lt; 15 SI </a:t>
            </a:r>
          </a:p>
        </p:txBody>
      </p:sp>
    </p:spTree>
    <p:extLst>
      <p:ext uri="{BB962C8B-B14F-4D97-AF65-F5344CB8AC3E}">
        <p14:creationId xmlns:p14="http://schemas.microsoft.com/office/powerpoint/2010/main" val="138173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1F539-6846-E488-38C0-D05465FA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81193" y="-987579"/>
            <a:ext cx="2829589" cy="579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F63D5-60FA-D271-3296-01A3DDA63BA9}"/>
              </a:ext>
            </a:extLst>
          </p:cNvPr>
          <p:cNvSpPr txBox="1"/>
          <p:nvPr/>
        </p:nvSpPr>
        <p:spPr>
          <a:xfrm>
            <a:off x="0" y="0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C3CA81-BAB6-2F93-AD26-69FAF373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82512" y="2191572"/>
            <a:ext cx="2747868" cy="579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5BBBF-A2E6-FDD7-0ED2-C29A579B7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82511" y="-987581"/>
            <a:ext cx="2747869" cy="5791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C97F4-8524-80C6-D1FF-56DA2E536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050" y="2157331"/>
            <a:ext cx="2780358" cy="58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2D589-FBFF-8AD7-B75F-75A0B01170ED}"/>
              </a:ext>
            </a:extLst>
          </p:cNvPr>
          <p:cNvSpPr txBox="1"/>
          <p:nvPr/>
        </p:nvSpPr>
        <p:spPr>
          <a:xfrm>
            <a:off x="0" y="0"/>
            <a:ext cx="27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 Data 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417E8-94E7-678D-C930-74C37FA8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51668" y="-942338"/>
            <a:ext cx="2650656" cy="5425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44C122-0B50-7EA7-D2B2-F19A396D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64208" y="-1023019"/>
            <a:ext cx="2650656" cy="5587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06A90-7E42-506A-57D2-49D26BE0A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89945" y="2003196"/>
            <a:ext cx="2574102" cy="542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504B6-A8CF-560B-7F48-9328F7AD0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25665" y="1947514"/>
            <a:ext cx="2609935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7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665C66-89A9-EA31-3C07-5F6B9C2887EE}"/>
              </a:ext>
            </a:extLst>
          </p:cNvPr>
          <p:cNvSpPr txBox="1"/>
          <p:nvPr/>
        </p:nvSpPr>
        <p:spPr>
          <a:xfrm>
            <a:off x="0" y="0"/>
            <a:ext cx="394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 Data Pt and Data 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61E06-F7ED-BFF8-4928-715936BB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59293" y="1791863"/>
            <a:ext cx="2726493" cy="574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E1231-88C6-6301-929C-B75F74152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06211" y="1791862"/>
            <a:ext cx="2726494" cy="5746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3142F-517F-98E1-0B09-57175576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18750" y="-910780"/>
            <a:ext cx="2807577" cy="5746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087F9-10D1-FDEA-6668-08CA6F2C0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668255" y="-1044296"/>
            <a:ext cx="2838506" cy="59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1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CFE19-ED07-7EED-A190-99ADF93B44B8}"/>
              </a:ext>
            </a:extLst>
          </p:cNvPr>
          <p:cNvSpPr txBox="1"/>
          <p:nvPr/>
        </p:nvSpPr>
        <p:spPr>
          <a:xfrm>
            <a:off x="0" y="0"/>
            <a:ext cx="410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 SI for minimum Chi2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5AEC35-A23C-C931-8AA9-46A7EFB2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39087" y="-885363"/>
            <a:ext cx="2565003" cy="525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28182-88F7-CB95-FFB1-EFF2867D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75731" y="-885363"/>
            <a:ext cx="2490923" cy="5250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3E832B-6794-794B-C8AC-D36EF4BCE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81598" y="1757009"/>
            <a:ext cx="2662054" cy="5611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011DE-3494-A3B7-7456-F93C9668D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570521" y="1757008"/>
            <a:ext cx="2662054" cy="5611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3F6D97-E8C5-7AF8-61BF-73561F17622A}"/>
              </a:ext>
            </a:extLst>
          </p:cNvPr>
          <p:cNvSpPr txBox="1"/>
          <p:nvPr/>
        </p:nvSpPr>
        <p:spPr>
          <a:xfrm>
            <a:off x="10753208" y="12279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RecoJetPt</a:t>
            </a:r>
            <a:r>
              <a:rPr lang="en-US" dirty="0"/>
              <a:t> &gt; 0</a:t>
            </a:r>
          </a:p>
        </p:txBody>
      </p:sp>
    </p:spTree>
    <p:extLst>
      <p:ext uri="{BB962C8B-B14F-4D97-AF65-F5344CB8AC3E}">
        <p14:creationId xmlns:p14="http://schemas.microsoft.com/office/powerpoint/2010/main" val="10455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0B92B-4968-4C90-6E85-3538D24E28EE}"/>
              </a:ext>
            </a:extLst>
          </p:cNvPr>
          <p:cNvSpPr txBox="1"/>
          <p:nvPr/>
        </p:nvSpPr>
        <p:spPr>
          <a:xfrm>
            <a:off x="0" y="0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 Non-Closures Folded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B348-1E23-79D5-080E-D7E9DFDEE8A6}"/>
              </a:ext>
            </a:extLst>
          </p:cNvPr>
          <p:cNvSpPr txBox="1"/>
          <p:nvPr/>
        </p:nvSpPr>
        <p:spPr>
          <a:xfrm>
            <a:off x="10753208" y="12279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RecoJetPt</a:t>
            </a:r>
            <a:r>
              <a:rPr lang="en-US" dirty="0"/>
              <a:t> &gt;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75289-CA32-B7B5-7672-AEF0E00B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53902" y="2567215"/>
            <a:ext cx="2836882" cy="5744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FC8BC-7FB7-6437-4FDF-DF341068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901216" y="2567215"/>
            <a:ext cx="2836882" cy="5744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6B403-075E-621D-17CC-23FE72AE2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1413376" y="-861784"/>
            <a:ext cx="2917935" cy="5744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5276E-3789-AA64-8E90-29D47EBA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5400000">
            <a:off x="7901216" y="-861783"/>
            <a:ext cx="2836881" cy="5744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079F4-ECCB-3EF3-5264-5A41C3FDECC1}"/>
              </a:ext>
            </a:extLst>
          </p:cNvPr>
          <p:cNvSpPr txBox="1"/>
          <p:nvPr/>
        </p:nvSpPr>
        <p:spPr>
          <a:xfrm>
            <a:off x="4586989" y="12279"/>
            <a:ext cx="482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Non-Closure of Flat Distribution unfolding PYTHIA</a:t>
            </a:r>
          </a:p>
        </p:txBody>
      </p:sp>
    </p:spTree>
    <p:extLst>
      <p:ext uri="{BB962C8B-B14F-4D97-AF65-F5344CB8AC3E}">
        <p14:creationId xmlns:p14="http://schemas.microsoft.com/office/powerpoint/2010/main" val="2531728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0B92B-4968-4C90-6E85-3538D24E28EE}"/>
              </a:ext>
            </a:extLst>
          </p:cNvPr>
          <p:cNvSpPr txBox="1"/>
          <p:nvPr/>
        </p:nvSpPr>
        <p:spPr>
          <a:xfrm>
            <a:off x="0" y="0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without Non-Closures Folded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B348-1E23-79D5-080E-D7E9DFDEE8A6}"/>
              </a:ext>
            </a:extLst>
          </p:cNvPr>
          <p:cNvSpPr txBox="1"/>
          <p:nvPr/>
        </p:nvSpPr>
        <p:spPr>
          <a:xfrm>
            <a:off x="10753208" y="12279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RecoJetPt</a:t>
            </a:r>
            <a:r>
              <a:rPr lang="en-US" dirty="0"/>
              <a:t> &gt;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75289-CA32-B7B5-7672-AEF0E00B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53902" y="2567215"/>
            <a:ext cx="2836883" cy="5744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FC8BC-7FB7-6437-4FDF-DF341068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01216" y="2567215"/>
            <a:ext cx="2836883" cy="5744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6B403-075E-621D-17CC-23FE72AE2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13376" y="-861784"/>
            <a:ext cx="2917936" cy="5744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5276E-3789-AA64-8E90-29D47EBA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01216" y="-861783"/>
            <a:ext cx="2836882" cy="57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0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0B92B-4968-4C90-6E85-3538D24E28EE}"/>
              </a:ext>
            </a:extLst>
          </p:cNvPr>
          <p:cNvSpPr txBox="1"/>
          <p:nvPr/>
        </p:nvSpPr>
        <p:spPr>
          <a:xfrm>
            <a:off x="0" y="0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 Non-Closures Folded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B348-1E23-79D5-080E-D7E9DFDEE8A6}"/>
              </a:ext>
            </a:extLst>
          </p:cNvPr>
          <p:cNvSpPr txBox="1"/>
          <p:nvPr/>
        </p:nvSpPr>
        <p:spPr>
          <a:xfrm>
            <a:off x="10753208" y="12279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RecoJetPt</a:t>
            </a:r>
            <a:r>
              <a:rPr lang="en-US" dirty="0"/>
              <a:t> &gt;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75289-CA32-B7B5-7672-AEF0E00B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53902" y="2567215"/>
            <a:ext cx="2836882" cy="574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FC8BC-7FB7-6437-4FDF-DF341068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901216" y="2567215"/>
            <a:ext cx="2836882" cy="574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6B403-075E-621D-17CC-23FE72AE2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1413376" y="-861784"/>
            <a:ext cx="2917935" cy="5744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5276E-3789-AA64-8E90-29D47EBA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5400000">
            <a:off x="7901216" y="-861783"/>
            <a:ext cx="2836881" cy="5744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079F4-ECCB-3EF3-5264-5A41C3FDECC1}"/>
              </a:ext>
            </a:extLst>
          </p:cNvPr>
          <p:cNvSpPr txBox="1"/>
          <p:nvPr/>
        </p:nvSpPr>
        <p:spPr>
          <a:xfrm>
            <a:off x="4586989" y="12279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Non-Closure of Flat Distribution unfolding (1-z^3)</a:t>
            </a:r>
          </a:p>
        </p:txBody>
      </p:sp>
    </p:spTree>
    <p:extLst>
      <p:ext uri="{BB962C8B-B14F-4D97-AF65-F5344CB8AC3E}">
        <p14:creationId xmlns:p14="http://schemas.microsoft.com/office/powerpoint/2010/main" val="4007829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D1BF2-56B7-13CD-09C5-5295D5ED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40810" y="-1845259"/>
            <a:ext cx="5110380" cy="10692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A17C3-5B45-0FAC-9FFA-12824159DDFA}"/>
              </a:ext>
            </a:extLst>
          </p:cNvPr>
          <p:cNvSpPr txBox="1"/>
          <p:nvPr/>
        </p:nvSpPr>
        <p:spPr>
          <a:xfrm>
            <a:off x="0" y="0"/>
            <a:ext cx="305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Using PYTHIA </a:t>
            </a:r>
            <a:r>
              <a:rPr lang="en-US" b="1" dirty="0" err="1"/>
              <a:t>BBBar</a:t>
            </a:r>
            <a:r>
              <a:rPr lang="en-US" b="1" dirty="0"/>
              <a:t> as a prior</a:t>
            </a:r>
          </a:p>
        </p:txBody>
      </p:sp>
    </p:spTree>
    <p:extLst>
      <p:ext uri="{BB962C8B-B14F-4D97-AF65-F5344CB8AC3E}">
        <p14:creationId xmlns:p14="http://schemas.microsoft.com/office/powerpoint/2010/main" val="296412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08A2-FCB9-7C6F-E34C-BE7F393F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7017508" y="-2242305"/>
            <a:ext cx="2387146" cy="7961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735D0-07E8-0C97-637E-2B92D13F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659782" y="3549211"/>
            <a:ext cx="3224675" cy="3318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EAB0-C8FD-B4BB-3D41-0485CF8F23B2}"/>
              </a:ext>
            </a:extLst>
          </p:cNvPr>
          <p:cNvSpPr txBox="1"/>
          <p:nvPr/>
        </p:nvSpPr>
        <p:spPr>
          <a:xfrm>
            <a:off x="0" y="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with QM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F6FFF-7093-E5A3-EBBC-DD4FE0798D10}"/>
              </a:ext>
            </a:extLst>
          </p:cNvPr>
          <p:cNvSpPr txBox="1"/>
          <p:nvPr/>
        </p:nvSpPr>
        <p:spPr>
          <a:xfrm>
            <a:off x="9038805" y="0"/>
            <a:ext cx="32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Heavy Ion Overlay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F754-375A-0070-ACD4-E6352D54E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5" b="65447"/>
          <a:stretch/>
        </p:blipFill>
        <p:spPr>
          <a:xfrm rot="5400000">
            <a:off x="-285455" y="4018204"/>
            <a:ext cx="2951238" cy="238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6CBB9-FEE9-E508-0B1F-C44D60833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85" b="65777"/>
          <a:stretch/>
        </p:blipFill>
        <p:spPr>
          <a:xfrm rot="5400000">
            <a:off x="1890750" y="4018204"/>
            <a:ext cx="2951238" cy="2380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008302-5CA3-646F-915E-E87F651C9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20" t="66970" r="220" b="1014"/>
          <a:stretch/>
        </p:blipFill>
        <p:spPr>
          <a:xfrm rot="5400000">
            <a:off x="-218854" y="650741"/>
            <a:ext cx="2760600" cy="2188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05310-143A-4EBB-AC9C-1E6D66B4D5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540" b="-1556"/>
          <a:stretch/>
        </p:blipFill>
        <p:spPr>
          <a:xfrm rot="5400000">
            <a:off x="1656134" y="650743"/>
            <a:ext cx="2760599" cy="21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40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0B92B-4968-4C90-6E85-3538D24E28EE}"/>
              </a:ext>
            </a:extLst>
          </p:cNvPr>
          <p:cNvSpPr txBox="1"/>
          <p:nvPr/>
        </p:nvSpPr>
        <p:spPr>
          <a:xfrm>
            <a:off x="0" y="0"/>
            <a:ext cx="564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Unfolding With PYTHIA </a:t>
            </a:r>
            <a:r>
              <a:rPr lang="en-US" b="1" dirty="0" err="1"/>
              <a:t>HardQCD</a:t>
            </a:r>
            <a:r>
              <a:rPr lang="en-US" b="1" dirty="0"/>
              <a:t> and PYTHIA </a:t>
            </a:r>
            <a:r>
              <a:rPr lang="en-US" b="1" dirty="0" err="1"/>
              <a:t>BBBar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3B348-1E23-79D5-080E-D7E9DFDEE8A6}"/>
              </a:ext>
            </a:extLst>
          </p:cNvPr>
          <p:cNvSpPr txBox="1"/>
          <p:nvPr/>
        </p:nvSpPr>
        <p:spPr>
          <a:xfrm>
            <a:off x="10753208" y="12279"/>
            <a:ext cx="143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RecoJetPt</a:t>
            </a:r>
            <a:r>
              <a:rPr lang="en-US" dirty="0"/>
              <a:t> &gt;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75289-CA32-B7B5-7672-AEF0E00B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1453902" y="2567215"/>
            <a:ext cx="2836881" cy="574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FC8BC-7FB7-6437-4FDF-DF341068BF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901216" y="2567215"/>
            <a:ext cx="2836881" cy="5744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6B403-075E-621D-17CC-23FE72AE21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1413376" y="-861784"/>
            <a:ext cx="2917934" cy="5744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5276E-3789-AA64-8E90-29D47EBA4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5400000">
            <a:off x="7901216" y="-861783"/>
            <a:ext cx="2836880" cy="57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00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10B404-53D9-6889-CFF4-B3C0DA40BB91}"/>
              </a:ext>
            </a:extLst>
          </p:cNvPr>
          <p:cNvSpPr txBox="1"/>
          <p:nvPr/>
        </p:nvSpPr>
        <p:spPr>
          <a:xfrm>
            <a:off x="0" y="0"/>
            <a:ext cx="529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Background subtraction using constituent subtraction</a:t>
            </a:r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93EAD5B-A9B4-F9AF-6EDA-6DE386799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65847" y="369332"/>
            <a:ext cx="4387851" cy="2863848"/>
          </a:xfrm>
          <a:prstGeom prst="rect">
            <a:avLst/>
          </a:prstGeom>
        </p:spPr>
      </p:pic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F0D4ADF4-A4A8-47A9-AEA1-AE360C4E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47" y="3624820"/>
            <a:ext cx="4407396" cy="2863850"/>
          </a:xfrm>
          <a:prstGeom prst="rect">
            <a:avLst/>
          </a:prstGeom>
        </p:spPr>
      </p:pic>
      <p:pic>
        <p:nvPicPr>
          <p:cNvPr id="8" name="Picture 7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B1D38EB2-4105-2815-53A5-83F05BAC8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7"/>
          <a:stretch/>
        </p:blipFill>
        <p:spPr>
          <a:xfrm>
            <a:off x="5567320" y="1724009"/>
            <a:ext cx="5540948" cy="3409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9229C-B230-9F9C-41F5-4ED52BA9A1A3}"/>
              </a:ext>
            </a:extLst>
          </p:cNvPr>
          <p:cNvSpPr txBox="1"/>
          <p:nvPr/>
        </p:nvSpPr>
        <p:spPr>
          <a:xfrm>
            <a:off x="7032124" y="1539343"/>
            <a:ext cx="26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&lt;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baseline="-25000" dirty="0"/>
              <a:t>, D0 Candidate </a:t>
            </a:r>
            <a:r>
              <a:rPr lang="en-US" dirty="0"/>
              <a:t>GeV/c</a:t>
            </a:r>
            <a:r>
              <a:rPr lang="en-US" baseline="-25000" dirty="0"/>
              <a:t> </a:t>
            </a:r>
            <a:r>
              <a:rPr lang="en-US" dirty="0"/>
              <a:t>&lt; 10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765424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97789-656B-FA82-F99B-FFC5793202D6}"/>
              </a:ext>
            </a:extLst>
          </p:cNvPr>
          <p:cNvSpPr txBox="1"/>
          <p:nvPr/>
        </p:nvSpPr>
        <p:spPr>
          <a:xfrm>
            <a:off x="0" y="0"/>
            <a:ext cx="777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Closure with D0 </a:t>
            </a:r>
            <a:r>
              <a:rPr lang="en-US" b="1" dirty="0" err="1"/>
              <a:t>pT</a:t>
            </a:r>
            <a:r>
              <a:rPr lang="en-US" b="1" dirty="0"/>
              <a:t> &gt; 5 GeV/c and jet </a:t>
            </a:r>
            <a:r>
              <a:rPr lang="en-US" b="1" dirty="0" err="1"/>
              <a:t>pT</a:t>
            </a:r>
            <a:r>
              <a:rPr lang="en-US" b="1" dirty="0"/>
              <a:t> &gt; 5 GeV/c using constituent subtraction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6CDA6-A1A5-8D16-F33B-96F48192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90634" y="-988550"/>
            <a:ext cx="2698365" cy="5687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B2704-6125-4D65-8721-A815ECE8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06376" y="2207845"/>
            <a:ext cx="2666879" cy="56212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A5B70-72F0-20A4-52E0-263554A4D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10666" y="-976393"/>
            <a:ext cx="2737899" cy="5604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EA16EA-A1FD-644B-0F4F-7D23A123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84787" y="2150527"/>
            <a:ext cx="2721266" cy="5735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AD39F-7020-7370-EE74-99A4B184A8D8}"/>
              </a:ext>
            </a:extLst>
          </p:cNvPr>
          <p:cNvSpPr txBox="1"/>
          <p:nvPr/>
        </p:nvSpPr>
        <p:spPr>
          <a:xfrm>
            <a:off x="2677178" y="946768"/>
            <a:ext cx="7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Jet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E3E78-E54A-095C-7F2A-28C20D2CD412}"/>
              </a:ext>
            </a:extLst>
          </p:cNvPr>
          <p:cNvSpPr txBox="1"/>
          <p:nvPr/>
        </p:nvSpPr>
        <p:spPr>
          <a:xfrm>
            <a:off x="2740496" y="4151639"/>
            <a:ext cx="60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Jet 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AC8C5-4B3F-82EB-B076-4049935EF67F}"/>
              </a:ext>
            </a:extLst>
          </p:cNvPr>
          <p:cNvSpPr txBox="1"/>
          <p:nvPr/>
        </p:nvSpPr>
        <p:spPr>
          <a:xfrm>
            <a:off x="8496328" y="921479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74236-A959-FC11-5FA8-FE27CD4E2017}"/>
              </a:ext>
            </a:extLst>
          </p:cNvPr>
          <p:cNvSpPr txBox="1"/>
          <p:nvPr/>
        </p:nvSpPr>
        <p:spPr>
          <a:xfrm>
            <a:off x="8496328" y="4151639"/>
            <a:ext cx="88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Closure</a:t>
            </a:r>
          </a:p>
        </p:txBody>
      </p:sp>
    </p:spTree>
    <p:extLst>
      <p:ext uri="{BB962C8B-B14F-4D97-AF65-F5344CB8AC3E}">
        <p14:creationId xmlns:p14="http://schemas.microsoft.com/office/powerpoint/2010/main" val="3611210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777E4-2F8E-D323-DCE8-9140B165C5FF}"/>
              </a:ext>
            </a:extLst>
          </p:cNvPr>
          <p:cNvSpPr txBox="1"/>
          <p:nvPr/>
        </p:nvSpPr>
        <p:spPr>
          <a:xfrm>
            <a:off x="0" y="0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Unfolding with D0 </a:t>
            </a:r>
            <a:r>
              <a:rPr lang="en-US" b="1" dirty="0" err="1"/>
              <a:t>pT</a:t>
            </a:r>
            <a:r>
              <a:rPr lang="en-US" b="1" dirty="0"/>
              <a:t> &gt; 5 GeV/c and jet </a:t>
            </a:r>
            <a:r>
              <a:rPr lang="en-US" b="1" dirty="0" err="1"/>
              <a:t>pT</a:t>
            </a:r>
            <a:r>
              <a:rPr lang="en-US" b="1" dirty="0"/>
              <a:t> &gt; 5 GeV/c using constituent subtraction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997BB-62B3-4CE5-C5BC-C797C5B67382}"/>
              </a:ext>
            </a:extLst>
          </p:cNvPr>
          <p:cNvSpPr txBox="1"/>
          <p:nvPr/>
        </p:nvSpPr>
        <p:spPr>
          <a:xfrm>
            <a:off x="4448978" y="6020475"/>
            <a:ext cx="32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differences (Need to dig in)</a:t>
            </a:r>
          </a:p>
        </p:txBody>
      </p:sp>
      <p:pic>
        <p:nvPicPr>
          <p:cNvPr id="7" name="Picture 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5FC2032-B5DB-45AF-1401-5FDEF303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24" y="1433794"/>
            <a:ext cx="6194576" cy="3564970"/>
          </a:xfrm>
          <a:prstGeom prst="rect">
            <a:avLst/>
          </a:prstGeom>
        </p:spPr>
      </p:pic>
      <p:pic>
        <p:nvPicPr>
          <p:cNvPr id="8" name="Picture 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EC82C288-A30D-E060-2AD8-DAC5A8A5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412"/>
            <a:ext cx="6113239" cy="33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5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7EB3FD8-D6B1-C50C-08E0-BB69C46AC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00400"/>
              </p:ext>
            </p:extLst>
          </p:nvPr>
        </p:nvGraphicFramePr>
        <p:xfrm>
          <a:off x="2058523" y="2133600"/>
          <a:ext cx="8074953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1651">
                  <a:extLst>
                    <a:ext uri="{9D8B030D-6E8A-4147-A177-3AD203B41FA5}">
                      <a16:colId xmlns:a16="http://schemas.microsoft.com/office/drawing/2014/main" val="3346866894"/>
                    </a:ext>
                  </a:extLst>
                </a:gridCol>
                <a:gridCol w="2691651">
                  <a:extLst>
                    <a:ext uri="{9D8B030D-6E8A-4147-A177-3AD203B41FA5}">
                      <a16:colId xmlns:a16="http://schemas.microsoft.com/office/drawing/2014/main" val="3092119972"/>
                    </a:ext>
                  </a:extLst>
                </a:gridCol>
                <a:gridCol w="2691651">
                  <a:extLst>
                    <a:ext uri="{9D8B030D-6E8A-4147-A177-3AD203B41FA5}">
                      <a16:colId xmlns:a16="http://schemas.microsoft.com/office/drawing/2014/main" val="1110266892"/>
                    </a:ext>
                  </a:extLst>
                </a:gridCol>
              </a:tblGrid>
              <a:tr h="30557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Criteria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Area Based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Constituent 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15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 D0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[GeV/c]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[5, 10]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[5, 10]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00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Reco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D0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[GeV/c]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[5, 10]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[5, 10]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2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 Jet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[GeV/c]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[5, 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[5, 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4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Reco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 Jet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pT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 [GeV/c]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[3, 30]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[5, 50]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845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Reco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 Misses Jet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pT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 [GeV/c]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(-inf, 3) &amp; (30, inf)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0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Reco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Misses Jet Eta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|eta| &gt; 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|eta| &gt; 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1459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6695A-4788-ED2F-62C3-1FBE0D744297}"/>
              </a:ext>
            </a:extLst>
          </p:cNvPr>
          <p:cNvSpPr txBox="1"/>
          <p:nvPr/>
        </p:nvSpPr>
        <p:spPr>
          <a:xfrm>
            <a:off x="0" y="0"/>
            <a:ext cx="799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Unfolding with D0 </a:t>
            </a:r>
            <a:r>
              <a:rPr lang="en-US" b="1" dirty="0" err="1"/>
              <a:t>pT</a:t>
            </a:r>
            <a:r>
              <a:rPr lang="en-US" b="1" dirty="0"/>
              <a:t> &gt; 5 GeV/c and jet </a:t>
            </a:r>
            <a:r>
              <a:rPr lang="en-US" b="1" dirty="0" err="1"/>
              <a:t>pT</a:t>
            </a:r>
            <a:r>
              <a:rPr lang="en-US" b="1" dirty="0"/>
              <a:t> &gt; 5 GeV/c using constituent subtraction</a:t>
            </a:r>
          </a:p>
        </p:txBody>
      </p:sp>
    </p:spTree>
    <p:extLst>
      <p:ext uri="{BB962C8B-B14F-4D97-AF65-F5344CB8AC3E}">
        <p14:creationId xmlns:p14="http://schemas.microsoft.com/office/powerpoint/2010/main" val="3147916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colorfulness, rectangle, pattern&#10;&#10;Description automatically generated">
            <a:extLst>
              <a:ext uri="{FF2B5EF4-FFF2-40B4-BE49-F238E27FC236}">
                <a16:creationId xmlns:a16="http://schemas.microsoft.com/office/drawing/2014/main" id="{EBF2991B-42D1-5DE1-0263-66C27063D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8"/>
          <a:stretch/>
        </p:blipFill>
        <p:spPr>
          <a:xfrm>
            <a:off x="0" y="369332"/>
            <a:ext cx="5173133" cy="3059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D2B3-6879-BBDF-7A53-7BD7C5988BF6}"/>
              </a:ext>
            </a:extLst>
          </p:cNvPr>
          <p:cNvSpPr txBox="1"/>
          <p:nvPr/>
        </p:nvSpPr>
        <p:spPr>
          <a:xfrm>
            <a:off x="0" y="0"/>
            <a:ext cx="308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 To Change Z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D057E-079A-CC55-6832-0E45B88604D8}"/>
              </a:ext>
            </a:extLst>
          </p:cNvPr>
          <p:cNvSpPr txBox="1"/>
          <p:nvPr/>
        </p:nvSpPr>
        <p:spPr>
          <a:xfrm>
            <a:off x="2125133" y="29370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pic>
        <p:nvPicPr>
          <p:cNvPr id="7" name="Picture 6" descr="A picture containing diagram, line, text, plot&#10;&#10;Description automatically generated">
            <a:extLst>
              <a:ext uri="{FF2B5EF4-FFF2-40B4-BE49-F238E27FC236}">
                <a16:creationId xmlns:a16="http://schemas.microsoft.com/office/drawing/2014/main" id="{57F6B76E-9E91-5781-6F9B-C3A49B14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3" y="3444332"/>
            <a:ext cx="2455333" cy="1443266"/>
          </a:xfrm>
          <a:prstGeom prst="rect">
            <a:avLst/>
          </a:prstGeom>
        </p:spPr>
      </p:pic>
      <p:pic>
        <p:nvPicPr>
          <p:cNvPr id="9" name="Picture 8" descr="A picture containing text, screenshot, line&#10;&#10;Description automatically generated">
            <a:extLst>
              <a:ext uri="{FF2B5EF4-FFF2-40B4-BE49-F238E27FC236}">
                <a16:creationId xmlns:a16="http://schemas.microsoft.com/office/drawing/2014/main" id="{E765388B-8D76-CB26-2E9F-34898D3D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699" y="3429000"/>
            <a:ext cx="2455334" cy="14739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E2AC2-E088-A344-F1ED-E86FDF22D712}"/>
              </a:ext>
            </a:extLst>
          </p:cNvPr>
          <p:cNvSpPr txBox="1"/>
          <p:nvPr/>
        </p:nvSpPr>
        <p:spPr>
          <a:xfrm>
            <a:off x="1295353" y="44010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92DF0-1609-40F7-5F23-E89C7CA5F61D}"/>
              </a:ext>
            </a:extLst>
          </p:cNvPr>
          <p:cNvSpPr txBox="1"/>
          <p:nvPr/>
        </p:nvSpPr>
        <p:spPr>
          <a:xfrm>
            <a:off x="3885928" y="440106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EFB79-285E-38B2-197B-94B305871DFD}"/>
              </a:ext>
            </a:extLst>
          </p:cNvPr>
          <p:cNvSpPr txBox="1"/>
          <p:nvPr/>
        </p:nvSpPr>
        <p:spPr>
          <a:xfrm>
            <a:off x="1680129" y="4872266"/>
            <a:ext cx="183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(X,Y) = 1.0</a:t>
            </a:r>
          </a:p>
        </p:txBody>
      </p:sp>
      <p:pic>
        <p:nvPicPr>
          <p:cNvPr id="14" name="Picture 13" descr="A picture containing text, line, plot, parallel&#10;&#10;Description automatically generated">
            <a:extLst>
              <a:ext uri="{FF2B5EF4-FFF2-40B4-BE49-F238E27FC236}">
                <a16:creationId xmlns:a16="http://schemas.microsoft.com/office/drawing/2014/main" id="{67BE1BCD-16A7-417B-F8BA-835B1C9AC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77" y="5503332"/>
            <a:ext cx="2262544" cy="1354667"/>
          </a:xfrm>
          <a:prstGeom prst="rect">
            <a:avLst/>
          </a:prstGeom>
        </p:spPr>
      </p:pic>
      <p:pic>
        <p:nvPicPr>
          <p:cNvPr id="16" name="Picture 15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0DFE72EE-D6DF-C225-4D37-80E3B04E9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898" y="5503332"/>
            <a:ext cx="2282264" cy="1360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78D68-3814-3B81-7407-F0D0DF2F60A5}"/>
              </a:ext>
            </a:extLst>
          </p:cNvPr>
          <p:cNvSpPr txBox="1"/>
          <p:nvPr/>
        </p:nvSpPr>
        <p:spPr>
          <a:xfrm>
            <a:off x="2416816" y="514933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pic>
        <p:nvPicPr>
          <p:cNvPr id="19" name="Picture 18" descr="A picture containing text, colorfulness, screenshot, rectangle&#10;&#10;Description automatically generated">
            <a:extLst>
              <a:ext uri="{FF2B5EF4-FFF2-40B4-BE49-F238E27FC236}">
                <a16:creationId xmlns:a16="http://schemas.microsoft.com/office/drawing/2014/main" id="{A920569E-D1B0-FA55-03B5-5C42F9E7D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704" y="1240105"/>
            <a:ext cx="4923368" cy="2905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3444C3-1579-F9B9-82DA-56D7390C3C5D}"/>
              </a:ext>
            </a:extLst>
          </p:cNvPr>
          <p:cNvSpPr txBox="1"/>
          <p:nvPr/>
        </p:nvSpPr>
        <p:spPr>
          <a:xfrm>
            <a:off x="8371505" y="1055439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73957-A22B-B735-EA6F-BE6D6BAC8B4C}"/>
              </a:ext>
            </a:extLst>
          </p:cNvPr>
          <p:cNvSpPr txBox="1"/>
          <p:nvPr/>
        </p:nvSpPr>
        <p:spPr>
          <a:xfrm>
            <a:off x="1295353" y="5624730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E439F-7DA9-F103-66A9-3970A3C627E4}"/>
              </a:ext>
            </a:extLst>
          </p:cNvPr>
          <p:cNvSpPr txBox="1"/>
          <p:nvPr/>
        </p:nvSpPr>
        <p:spPr>
          <a:xfrm>
            <a:off x="3885928" y="56247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26" name="Picture 2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1AA4E69-84F5-4B4D-B2DA-16BF06ED8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2965" y="4151253"/>
            <a:ext cx="2523840" cy="1473477"/>
          </a:xfrm>
          <a:prstGeom prst="rect">
            <a:avLst/>
          </a:prstGeom>
        </p:spPr>
      </p:pic>
      <p:pic>
        <p:nvPicPr>
          <p:cNvPr id="28" name="Picture 27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0933166A-EE31-9581-3CA1-A5558FC56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683" y="4237818"/>
            <a:ext cx="2359601" cy="13869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458BAD-E38E-509F-0951-C9AEF1252886}"/>
              </a:ext>
            </a:extLst>
          </p:cNvPr>
          <p:cNvSpPr txBox="1"/>
          <p:nvPr/>
        </p:nvSpPr>
        <p:spPr>
          <a:xfrm>
            <a:off x="7560038" y="519455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D475F0-742E-7FC1-AB91-B3CFF48A4DC9}"/>
              </a:ext>
            </a:extLst>
          </p:cNvPr>
          <p:cNvSpPr txBox="1"/>
          <p:nvPr/>
        </p:nvSpPr>
        <p:spPr>
          <a:xfrm>
            <a:off x="10150613" y="51945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42509B-ADFC-ABBA-D053-277B8316BB4C}"/>
              </a:ext>
            </a:extLst>
          </p:cNvPr>
          <p:cNvSpPr txBox="1"/>
          <p:nvPr/>
        </p:nvSpPr>
        <p:spPr>
          <a:xfrm>
            <a:off x="6115779" y="5811333"/>
            <a:ext cx="5533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there’s no empty bins, this is a straightforward process.</a:t>
            </a:r>
          </a:p>
          <a:p>
            <a:endParaRPr lang="en-US" dirty="0"/>
          </a:p>
          <a:p>
            <a:pPr algn="ctr"/>
            <a:r>
              <a:rPr lang="en-US" b="1" dirty="0">
                <a:highlight>
                  <a:srgbClr val="FF0000"/>
                </a:highlight>
              </a:rPr>
              <a:t>But ALAS!</a:t>
            </a:r>
          </a:p>
        </p:txBody>
      </p:sp>
    </p:spTree>
    <p:extLst>
      <p:ext uri="{BB962C8B-B14F-4D97-AF65-F5344CB8AC3E}">
        <p14:creationId xmlns:p14="http://schemas.microsoft.com/office/powerpoint/2010/main" val="3260380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with red and blue dots&#10;&#10;Description automatically generated with low confidence">
            <a:extLst>
              <a:ext uri="{FF2B5EF4-FFF2-40B4-BE49-F238E27FC236}">
                <a16:creationId xmlns:a16="http://schemas.microsoft.com/office/drawing/2014/main" id="{8DAC8679-2CCE-9B29-5ECE-8E010641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617" y="4219189"/>
            <a:ext cx="2305868" cy="1369456"/>
          </a:xfrm>
          <a:prstGeom prst="rect">
            <a:avLst/>
          </a:prstGeom>
        </p:spPr>
      </p:pic>
      <p:pic>
        <p:nvPicPr>
          <p:cNvPr id="35" name="Picture 3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C4B1FCC5-74CF-DB13-86B7-74884578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10" y="4226182"/>
            <a:ext cx="2455334" cy="1410184"/>
          </a:xfrm>
          <a:prstGeom prst="rect">
            <a:avLst/>
          </a:prstGeom>
        </p:spPr>
      </p:pic>
      <p:pic>
        <p:nvPicPr>
          <p:cNvPr id="27" name="Picture 26" descr="A picture containing line, text, screenshot, rectangle&#10;&#10;Description automatically generated">
            <a:extLst>
              <a:ext uri="{FF2B5EF4-FFF2-40B4-BE49-F238E27FC236}">
                <a16:creationId xmlns:a16="http://schemas.microsoft.com/office/drawing/2014/main" id="{2E6458F0-B3AB-D81E-4321-FC843D5C5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93" y="5480921"/>
            <a:ext cx="2411035" cy="1386912"/>
          </a:xfrm>
          <a:prstGeom prst="rect">
            <a:avLst/>
          </a:prstGeom>
        </p:spPr>
      </p:pic>
      <p:pic>
        <p:nvPicPr>
          <p:cNvPr id="24" name="Picture 23" descr="A picture containing line, text, screenshot, plot&#10;&#10;Description automatically generated">
            <a:extLst>
              <a:ext uri="{FF2B5EF4-FFF2-40B4-BE49-F238E27FC236}">
                <a16:creationId xmlns:a16="http://schemas.microsoft.com/office/drawing/2014/main" id="{73A94B0A-994A-6D09-4232-90662064E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20" y="5487013"/>
            <a:ext cx="2323593" cy="1361853"/>
          </a:xfrm>
          <a:prstGeom prst="rect">
            <a:avLst/>
          </a:prstGeom>
        </p:spPr>
      </p:pic>
      <p:pic>
        <p:nvPicPr>
          <p:cNvPr id="18" name="Picture 17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AF82CA15-F038-FE50-AE0E-0E48E2944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145" y="3455502"/>
            <a:ext cx="2455335" cy="1448415"/>
          </a:xfrm>
          <a:prstGeom prst="rect">
            <a:avLst/>
          </a:prstGeom>
        </p:spPr>
      </p:pic>
      <p:pic>
        <p:nvPicPr>
          <p:cNvPr id="13" name="Picture 12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CC70FB97-EABC-62BD-4D4F-6D4ED3BCE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32" y="3462078"/>
            <a:ext cx="2455334" cy="1441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D2B3-6879-BBDF-7A53-7BD7C5988BF6}"/>
              </a:ext>
            </a:extLst>
          </p:cNvPr>
          <p:cNvSpPr txBox="1"/>
          <p:nvPr/>
        </p:nvSpPr>
        <p:spPr>
          <a:xfrm>
            <a:off x="0" y="0"/>
            <a:ext cx="521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 To Change Z Distribution where bins are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D057E-079A-CC55-6832-0E45B88604D8}"/>
              </a:ext>
            </a:extLst>
          </p:cNvPr>
          <p:cNvSpPr txBox="1"/>
          <p:nvPr/>
        </p:nvSpPr>
        <p:spPr>
          <a:xfrm>
            <a:off x="2125133" y="29370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E2AC2-E088-A344-F1ED-E86FDF22D712}"/>
              </a:ext>
            </a:extLst>
          </p:cNvPr>
          <p:cNvSpPr txBox="1"/>
          <p:nvPr/>
        </p:nvSpPr>
        <p:spPr>
          <a:xfrm>
            <a:off x="1295353" y="440106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92DF0-1609-40F7-5F23-E89C7CA5F61D}"/>
              </a:ext>
            </a:extLst>
          </p:cNvPr>
          <p:cNvSpPr txBox="1"/>
          <p:nvPr/>
        </p:nvSpPr>
        <p:spPr>
          <a:xfrm>
            <a:off x="3885928" y="440106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EFB79-285E-38B2-197B-94B305871DFD}"/>
              </a:ext>
            </a:extLst>
          </p:cNvPr>
          <p:cNvSpPr txBox="1"/>
          <p:nvPr/>
        </p:nvSpPr>
        <p:spPr>
          <a:xfrm>
            <a:off x="1680129" y="4872266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pT</a:t>
            </a:r>
            <a:r>
              <a:rPr lang="en-US" dirty="0"/>
              <a:t>, Z) = 1.0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78D68-3814-3B81-7407-F0D0DF2F60A5}"/>
              </a:ext>
            </a:extLst>
          </p:cNvPr>
          <p:cNvSpPr txBox="1"/>
          <p:nvPr/>
        </p:nvSpPr>
        <p:spPr>
          <a:xfrm>
            <a:off x="2416816" y="514933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444C3-1579-F9B9-82DA-56D7390C3C5D}"/>
              </a:ext>
            </a:extLst>
          </p:cNvPr>
          <p:cNvSpPr txBox="1"/>
          <p:nvPr/>
        </p:nvSpPr>
        <p:spPr>
          <a:xfrm>
            <a:off x="8371505" y="1055439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73957-A22B-B735-EA6F-BE6D6BAC8B4C}"/>
              </a:ext>
            </a:extLst>
          </p:cNvPr>
          <p:cNvSpPr txBox="1"/>
          <p:nvPr/>
        </p:nvSpPr>
        <p:spPr>
          <a:xfrm>
            <a:off x="1295353" y="5624730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E439F-7DA9-F103-66A9-3970A3C627E4}"/>
              </a:ext>
            </a:extLst>
          </p:cNvPr>
          <p:cNvSpPr txBox="1"/>
          <p:nvPr/>
        </p:nvSpPr>
        <p:spPr>
          <a:xfrm>
            <a:off x="3885928" y="56247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458BAD-E38E-509F-0951-C9AEF1252886}"/>
              </a:ext>
            </a:extLst>
          </p:cNvPr>
          <p:cNvSpPr txBox="1"/>
          <p:nvPr/>
        </p:nvSpPr>
        <p:spPr>
          <a:xfrm>
            <a:off x="7560038" y="5194551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D475F0-742E-7FC1-AB91-B3CFF48A4DC9}"/>
              </a:ext>
            </a:extLst>
          </p:cNvPr>
          <p:cNvSpPr txBox="1"/>
          <p:nvPr/>
        </p:nvSpPr>
        <p:spPr>
          <a:xfrm>
            <a:off x="10150613" y="519455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42509B-ADFC-ABBA-D053-277B8316BB4C}"/>
              </a:ext>
            </a:extLst>
          </p:cNvPr>
          <p:cNvSpPr txBox="1"/>
          <p:nvPr/>
        </p:nvSpPr>
        <p:spPr>
          <a:xfrm>
            <a:off x="6522310" y="5809396"/>
            <a:ext cx="504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more in line with what we see in experiment.</a:t>
            </a:r>
          </a:p>
          <a:p>
            <a:endParaRPr lang="en-US" dirty="0"/>
          </a:p>
          <a:p>
            <a:pPr algn="ctr"/>
            <a:r>
              <a:rPr lang="en-US" b="1" dirty="0">
                <a:highlight>
                  <a:srgbClr val="FF0000"/>
                </a:highlight>
              </a:rPr>
              <a:t>But ALAS!</a:t>
            </a:r>
          </a:p>
        </p:txBody>
      </p:sp>
      <p:pic>
        <p:nvPicPr>
          <p:cNvPr id="33" name="Picture 32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8BC41B9B-1092-00BD-8361-EF2A39BED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310" y="1360151"/>
            <a:ext cx="4920175" cy="2691064"/>
          </a:xfrm>
          <a:prstGeom prst="rect">
            <a:avLst/>
          </a:prstGeom>
        </p:spPr>
      </p:pic>
      <p:pic>
        <p:nvPicPr>
          <p:cNvPr id="43" name="Picture 42" descr="A picture containing text, screenshot, line, colorfulness&#10;&#10;Description automatically generated">
            <a:extLst>
              <a:ext uri="{FF2B5EF4-FFF2-40B4-BE49-F238E27FC236}">
                <a16:creationId xmlns:a16="http://schemas.microsoft.com/office/drawing/2014/main" id="{BB6AF77F-237C-200C-77F2-ED4B9DCCCE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03" y="663032"/>
            <a:ext cx="5154924" cy="25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5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3AE1A1FA-9F64-161D-C0F8-96ACA2F5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455" y="3137193"/>
            <a:ext cx="2381691" cy="1408453"/>
          </a:xfrm>
          <a:prstGeom prst="rect">
            <a:avLst/>
          </a:prstGeom>
        </p:spPr>
      </p:pic>
      <p:pic>
        <p:nvPicPr>
          <p:cNvPr id="16" name="Picture 1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2EDA445A-1B70-4E5D-C425-BC79BAC7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270" y="3111899"/>
            <a:ext cx="2408140" cy="1433748"/>
          </a:xfrm>
          <a:prstGeom prst="rect">
            <a:avLst/>
          </a:prstGeom>
        </p:spPr>
      </p:pic>
      <p:pic>
        <p:nvPicPr>
          <p:cNvPr id="8" name="Picture 7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858CAEE5-1A35-9D28-C775-A519473D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698" y="5409585"/>
            <a:ext cx="2357564" cy="1448415"/>
          </a:xfrm>
          <a:prstGeom prst="rect">
            <a:avLst/>
          </a:prstGeom>
        </p:spPr>
      </p:pic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4EEEE0F2-E171-212E-D919-F30EC7D56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0" y="5398155"/>
            <a:ext cx="2374405" cy="1459845"/>
          </a:xfrm>
          <a:prstGeom prst="rect">
            <a:avLst/>
          </a:prstGeom>
        </p:spPr>
      </p:pic>
      <p:pic>
        <p:nvPicPr>
          <p:cNvPr id="18" name="Picture 17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AF82CA15-F038-FE50-AE0E-0E48E2944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668" y="3097232"/>
            <a:ext cx="2455335" cy="1448415"/>
          </a:xfrm>
          <a:prstGeom prst="rect">
            <a:avLst/>
          </a:prstGeom>
        </p:spPr>
      </p:pic>
      <p:pic>
        <p:nvPicPr>
          <p:cNvPr id="13" name="Picture 12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CC70FB97-EABC-62BD-4D4F-6D4ED3BCE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55" y="3103808"/>
            <a:ext cx="2455334" cy="1441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D2B3-6879-BBDF-7A53-7BD7C5988BF6}"/>
              </a:ext>
            </a:extLst>
          </p:cNvPr>
          <p:cNvSpPr txBox="1"/>
          <p:nvPr/>
        </p:nvSpPr>
        <p:spPr>
          <a:xfrm>
            <a:off x="0" y="0"/>
            <a:ext cx="521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 To Change Z Distribution where bins are empty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D057E-079A-CC55-6832-0E45B88604D8}"/>
              </a:ext>
            </a:extLst>
          </p:cNvPr>
          <p:cNvSpPr txBox="1"/>
          <p:nvPr/>
        </p:nvSpPr>
        <p:spPr>
          <a:xfrm>
            <a:off x="2125133" y="293700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E2AC2-E088-A344-F1ED-E86FDF22D712}"/>
              </a:ext>
            </a:extLst>
          </p:cNvPr>
          <p:cNvSpPr txBox="1"/>
          <p:nvPr/>
        </p:nvSpPr>
        <p:spPr>
          <a:xfrm>
            <a:off x="1229876" y="4042795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92DF0-1609-40F7-5F23-E89C7CA5F61D}"/>
              </a:ext>
            </a:extLst>
          </p:cNvPr>
          <p:cNvSpPr txBox="1"/>
          <p:nvPr/>
        </p:nvSpPr>
        <p:spPr>
          <a:xfrm>
            <a:off x="3820451" y="404279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EFB79-285E-38B2-197B-94B305871DFD}"/>
              </a:ext>
            </a:extLst>
          </p:cNvPr>
          <p:cNvSpPr txBox="1"/>
          <p:nvPr/>
        </p:nvSpPr>
        <p:spPr>
          <a:xfrm>
            <a:off x="2835854" y="4780000"/>
            <a:ext cx="2562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(</a:t>
            </a:r>
            <a:r>
              <a:rPr lang="en-US" dirty="0" err="1"/>
              <a:t>pT</a:t>
            </a:r>
            <a:r>
              <a:rPr lang="en-US" dirty="0"/>
              <a:t>, Z) = 1.0 </a:t>
            </a:r>
            <a:r>
              <a:rPr lang="en-US" b="1" dirty="0">
                <a:solidFill>
                  <a:srgbClr val="FF0000"/>
                </a:solidFill>
              </a:rPr>
              <a:t>times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78D68-3814-3B81-7407-F0D0DF2F60A5}"/>
              </a:ext>
            </a:extLst>
          </p:cNvPr>
          <p:cNvSpPr txBox="1"/>
          <p:nvPr/>
        </p:nvSpPr>
        <p:spPr>
          <a:xfrm>
            <a:off x="2416815" y="5113325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444C3-1579-F9B9-82DA-56D7390C3C5D}"/>
              </a:ext>
            </a:extLst>
          </p:cNvPr>
          <p:cNvSpPr txBox="1"/>
          <p:nvPr/>
        </p:nvSpPr>
        <p:spPr>
          <a:xfrm>
            <a:off x="9100465" y="-85554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673957-A22B-B735-EA6F-BE6D6BAC8B4C}"/>
              </a:ext>
            </a:extLst>
          </p:cNvPr>
          <p:cNvSpPr txBox="1"/>
          <p:nvPr/>
        </p:nvSpPr>
        <p:spPr>
          <a:xfrm>
            <a:off x="1295353" y="5624730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E439F-7DA9-F103-66A9-3970A3C627E4}"/>
              </a:ext>
            </a:extLst>
          </p:cNvPr>
          <p:cNvSpPr txBox="1"/>
          <p:nvPr/>
        </p:nvSpPr>
        <p:spPr>
          <a:xfrm>
            <a:off x="3885928" y="56247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458BAD-E38E-509F-0951-C9AEF1252886}"/>
              </a:ext>
            </a:extLst>
          </p:cNvPr>
          <p:cNvSpPr txBox="1"/>
          <p:nvPr/>
        </p:nvSpPr>
        <p:spPr>
          <a:xfrm>
            <a:off x="8288998" y="4053558"/>
            <a:ext cx="30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D475F0-742E-7FC1-AB91-B3CFF48A4DC9}"/>
              </a:ext>
            </a:extLst>
          </p:cNvPr>
          <p:cNvSpPr txBox="1"/>
          <p:nvPr/>
        </p:nvSpPr>
        <p:spPr>
          <a:xfrm>
            <a:off x="10879573" y="40535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41" name="Picture 40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A7EEF0E2-DC90-BD41-B8BB-AFDDE6997B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88" y="650882"/>
            <a:ext cx="5128461" cy="2510920"/>
          </a:xfrm>
          <a:prstGeom prst="rect">
            <a:avLst/>
          </a:prstGeom>
        </p:spPr>
      </p:pic>
      <p:pic>
        <p:nvPicPr>
          <p:cNvPr id="14" name="Picture 13" descr="A picture containing screenshot, text, diagram, colorfulness&#10;&#10;Description automatically generated">
            <a:extLst>
              <a:ext uri="{FF2B5EF4-FFF2-40B4-BE49-F238E27FC236}">
                <a16:creationId xmlns:a16="http://schemas.microsoft.com/office/drawing/2014/main" id="{6438D2B7-90E9-2108-A447-44804A8C30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90"/>
          <a:stretch/>
        </p:blipFill>
        <p:spPr>
          <a:xfrm>
            <a:off x="7183537" y="238539"/>
            <a:ext cx="4920175" cy="2775899"/>
          </a:xfrm>
          <a:prstGeom prst="rect">
            <a:avLst/>
          </a:prstGeom>
        </p:spPr>
      </p:pic>
      <p:pic>
        <p:nvPicPr>
          <p:cNvPr id="32" name="Picture 31" descr="A picture containing diagram, line, text, rectangle&#10;&#10;Description automatically generated">
            <a:extLst>
              <a:ext uri="{FF2B5EF4-FFF2-40B4-BE49-F238E27FC236}">
                <a16:creationId xmlns:a16="http://schemas.microsoft.com/office/drawing/2014/main" id="{5C68194C-204D-1C41-8B59-76595E1C3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6698" y="4480640"/>
            <a:ext cx="3849144" cy="2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62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15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608A2-FCB9-7C6F-E34C-BE7F393F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7012361" y="-2253558"/>
            <a:ext cx="2394854" cy="796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735D0-07E8-0C97-637E-2B92D13F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659782" y="3549211"/>
            <a:ext cx="3224674" cy="3318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FDEAB0-C8FD-B4BB-3D41-0485CF8F23B2}"/>
              </a:ext>
            </a:extLst>
          </p:cNvPr>
          <p:cNvSpPr txBox="1"/>
          <p:nvPr/>
        </p:nvSpPr>
        <p:spPr>
          <a:xfrm>
            <a:off x="0" y="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with QM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F6FFF-7093-E5A3-EBBC-DD4FE0798D10}"/>
              </a:ext>
            </a:extLst>
          </p:cNvPr>
          <p:cNvSpPr txBox="1"/>
          <p:nvPr/>
        </p:nvSpPr>
        <p:spPr>
          <a:xfrm>
            <a:off x="8731306" y="0"/>
            <a:ext cx="358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Heavy Ion Overlay (Smeared by MC)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F754-375A-0070-ACD4-E6352D54E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" b="65087"/>
          <a:stretch/>
        </p:blipFill>
        <p:spPr>
          <a:xfrm rot="5400000">
            <a:off x="-311582" y="4018204"/>
            <a:ext cx="2951238" cy="238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6CBB9-FEE9-E508-0B1F-C44D60833B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85" b="65777"/>
          <a:stretch/>
        </p:blipFill>
        <p:spPr>
          <a:xfrm rot="5400000">
            <a:off x="1890750" y="4018204"/>
            <a:ext cx="2951238" cy="2380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008302-5CA3-646F-915E-E87F651C9B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" t="67612" r="-529" b="1630"/>
          <a:stretch/>
        </p:blipFill>
        <p:spPr>
          <a:xfrm rot="5400000">
            <a:off x="-245879" y="656376"/>
            <a:ext cx="2769810" cy="21957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05310-143A-4EBB-AC9C-1E6D66B4D5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72" t="69647" r="1672" b="-405"/>
          <a:stretch/>
        </p:blipFill>
        <p:spPr>
          <a:xfrm rot="5400000">
            <a:off x="1696344" y="602901"/>
            <a:ext cx="2769810" cy="219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2A44F-B88F-EB80-9E88-F14D321BC180}"/>
              </a:ext>
            </a:extLst>
          </p:cNvPr>
          <p:cNvSpPr txBox="1"/>
          <p:nvPr/>
        </p:nvSpPr>
        <p:spPr>
          <a:xfrm>
            <a:off x="0" y="58994"/>
            <a:ext cx="4353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Changes from Quark Matter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64CEA-B255-1DB8-7742-24463F09DBD3}"/>
              </a:ext>
            </a:extLst>
          </p:cNvPr>
          <p:cNvSpPr txBox="1"/>
          <p:nvPr/>
        </p:nvSpPr>
        <p:spPr>
          <a:xfrm>
            <a:off x="315149" y="814437"/>
            <a:ext cx="11542553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Events with 2 D0s were not treated properly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MC D0 Jet Spectra was not identical to the QM method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Ensured that the centrality distribution of overlaid events doesn’t change from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DCA Cuts were not used on the simulated tracks. I think they should be.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The hadronic correction code had a bug.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Best detector level track </a:t>
            </a:r>
            <a:r>
              <a:rPr lang="en-US" sz="2400" dirty="0">
                <a:sym typeface="Wingdings" pitchFamily="2" charset="2"/>
              </a:rPr>
              <a:t> Matched to generated track (This hampers the D0 resolution, and therefore, jet </a:t>
            </a:r>
            <a:r>
              <a:rPr lang="en-US" sz="2400" dirty="0" err="1">
                <a:sym typeface="Wingdings" pitchFamily="2" charset="2"/>
              </a:rPr>
              <a:t>pT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25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2AA396-6244-C4C2-DEA1-806944B1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94679" y="2682756"/>
            <a:ext cx="3905045" cy="4018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09F966-732D-9267-54E7-7C84EE66D469}"/>
              </a:ext>
            </a:extLst>
          </p:cNvPr>
          <p:cNvSpPr txBox="1"/>
          <p:nvPr/>
        </p:nvSpPr>
        <p:spPr>
          <a:xfrm>
            <a:off x="0" y="0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New RCP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32FCA-F5A2-1796-3D1A-DCB35AAA877E}"/>
              </a:ext>
            </a:extLst>
          </p:cNvPr>
          <p:cNvSpPr txBox="1"/>
          <p:nvPr/>
        </p:nvSpPr>
        <p:spPr>
          <a:xfrm>
            <a:off x="-1" y="2328002"/>
            <a:ext cx="4874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DCA fixed in QM method</a:t>
            </a:r>
          </a:p>
          <a:p>
            <a:pPr marL="342900" indent="-342900">
              <a:buAutoNum type="arabicPeriod"/>
            </a:pPr>
            <a:r>
              <a:rPr lang="en-US" dirty="0"/>
              <a:t>Tower matching criteria fixed for D0 daughters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8CE187-45EE-CB94-6F76-AF015E17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5199"/>
            <a:ext cx="5384800" cy="328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2A6FC-8A94-F8EB-5935-6A65E792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207556" y="-2333275"/>
            <a:ext cx="2651169" cy="73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2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B5C81-9246-354A-B851-2264692F7F83}"/>
              </a:ext>
            </a:extLst>
          </p:cNvPr>
          <p:cNvSpPr txBox="1"/>
          <p:nvPr/>
        </p:nvSpPr>
        <p:spPr>
          <a:xfrm>
            <a:off x="0" y="0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New RCP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11D27-8457-DFFF-579F-15A1C337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8078495" y="2707031"/>
            <a:ext cx="3905044" cy="4018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24AE2-C818-9A2F-5E36-BC79526E1346}"/>
              </a:ext>
            </a:extLst>
          </p:cNvPr>
          <p:cNvSpPr txBox="1"/>
          <p:nvPr/>
        </p:nvSpPr>
        <p:spPr>
          <a:xfrm>
            <a:off x="0" y="692902"/>
            <a:ext cx="4845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QM macros and the old macros yield the same results more or 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FA0EF-4AF1-7D31-DE7E-5DA48817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028095" y="-2404475"/>
            <a:ext cx="2759428" cy="75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FB5C81-9246-354A-B851-2264692F7F83}"/>
              </a:ext>
            </a:extLst>
          </p:cNvPr>
          <p:cNvSpPr txBox="1"/>
          <p:nvPr/>
        </p:nvSpPr>
        <p:spPr>
          <a:xfrm>
            <a:off x="0" y="0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New RCP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24AE2-C818-9A2F-5E36-BC79526E1346}"/>
              </a:ext>
            </a:extLst>
          </p:cNvPr>
          <p:cNvSpPr txBox="1"/>
          <p:nvPr/>
        </p:nvSpPr>
        <p:spPr>
          <a:xfrm>
            <a:off x="0" y="692902"/>
            <a:ext cx="4845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QM, old, and HI macros yield the same results more or less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EC2F9-580A-5B80-9612-0F31C4478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65"/>
          <a:stretch/>
        </p:blipFill>
        <p:spPr>
          <a:xfrm rot="5400000">
            <a:off x="-222524" y="2911230"/>
            <a:ext cx="2648857" cy="2203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72A01-505B-1FDA-2309-3D8812962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65"/>
          <a:stretch/>
        </p:blipFill>
        <p:spPr>
          <a:xfrm rot="5400000">
            <a:off x="1981287" y="2911230"/>
            <a:ext cx="2648857" cy="2203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741A1-13A2-D6BE-CE2C-76C8010C7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65"/>
          <a:stretch/>
        </p:blipFill>
        <p:spPr>
          <a:xfrm rot="5400000">
            <a:off x="4185098" y="2911230"/>
            <a:ext cx="2648857" cy="2203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1A6489-A969-CD73-8BD6-E4DE78F6808F}"/>
                  </a:ext>
                </a:extLst>
              </p:cNvPr>
              <p:cNvSpPr txBox="1"/>
              <p:nvPr/>
            </p:nvSpPr>
            <p:spPr>
              <a:xfrm>
                <a:off x="1101904" y="5337564"/>
                <a:ext cx="3284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Almost similar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 distributions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1A6489-A969-CD73-8BD6-E4DE78F68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04" y="5337564"/>
                <a:ext cx="3284425" cy="369332"/>
              </a:xfrm>
              <a:prstGeom prst="rect">
                <a:avLst/>
              </a:prstGeom>
              <a:blipFill>
                <a:blip r:embed="rId5"/>
                <a:stretch>
                  <a:fillRect l="-153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2DFA0EF-4AF1-7D31-DE7E-5DA488178C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5400000">
            <a:off x="7802759" y="-2235240"/>
            <a:ext cx="2153996" cy="6624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811D27-8457-DFFF-579F-15A1C3373E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5400000">
            <a:off x="8039211" y="2628465"/>
            <a:ext cx="3897957" cy="40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1F863-1A71-F80A-2DB5-2D3F85C73AD6}"/>
              </a:ext>
            </a:extLst>
          </p:cNvPr>
          <p:cNvSpPr txBox="1"/>
          <p:nvPr/>
        </p:nvSpPr>
        <p:spPr>
          <a:xfrm>
            <a:off x="0" y="0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New RCP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529C4-51E7-9236-8E5B-8A39D1C1AA02}"/>
              </a:ext>
            </a:extLst>
          </p:cNvPr>
          <p:cNvSpPr txBox="1"/>
          <p:nvPr/>
        </p:nvSpPr>
        <p:spPr>
          <a:xfrm>
            <a:off x="0" y="692902"/>
            <a:ext cx="4845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QM macros and the old macros yield the same results more or less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C263F-5881-1EA3-77C2-35183A25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14238" y="2715213"/>
            <a:ext cx="3981281" cy="4096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76FC1C-8A58-30F1-C61A-79BD4A30E936}"/>
              </a:ext>
            </a:extLst>
          </p:cNvPr>
          <p:cNvSpPr txBox="1"/>
          <p:nvPr/>
        </p:nvSpPr>
        <p:spPr>
          <a:xfrm>
            <a:off x="67267" y="3602518"/>
            <a:ext cx="4711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new macros to implement </a:t>
            </a:r>
            <a:r>
              <a:rPr lang="en-US" dirty="0" err="1"/>
              <a:t>superiterations</a:t>
            </a:r>
            <a:r>
              <a:rPr lang="en-US" dirty="0"/>
              <a:t>, I have cuts based on value of z for </a:t>
            </a:r>
            <a:r>
              <a:rPr lang="en-US" dirty="0" err="1"/>
              <a:t>reco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QM analysis did not have cuts based on z.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37FF3-83C0-3FBD-07EF-3BD5CA8A7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6414238" y="2725153"/>
            <a:ext cx="3981281" cy="4096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A2F5B-3EFE-3073-9701-7EA7F802DD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7181053" y="-2540072"/>
            <a:ext cx="2468073" cy="75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4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23993</TotalTime>
  <Words>761</Words>
  <Application>Microsoft Macintosh PowerPoint</Application>
  <PresentationFormat>Widescreen</PresentationFormat>
  <Paragraphs>142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Diptanil Roy</dc:creator>
  <cp:lastModifiedBy>Diptanil Roy</cp:lastModifiedBy>
  <cp:revision>23</cp:revision>
  <dcterms:created xsi:type="dcterms:W3CDTF">2023-01-17T16:55:14Z</dcterms:created>
  <dcterms:modified xsi:type="dcterms:W3CDTF">2023-05-17T17:18:21Z</dcterms:modified>
</cp:coreProperties>
</file>